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56" r:id="rId2"/>
    <p:sldId id="418" r:id="rId3"/>
    <p:sldId id="419" r:id="rId4"/>
    <p:sldId id="420" r:id="rId5"/>
    <p:sldId id="421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00FF"/>
    <a:srgbClr val="FF0000"/>
    <a:srgbClr val="FFCC66"/>
    <a:srgbClr val="644C00"/>
    <a:srgbClr val="000099"/>
    <a:srgbClr val="FF66FF"/>
    <a:srgbClr val="FF7C80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02" autoAdjust="0"/>
    <p:restoredTop sz="86387" autoAdjust="0"/>
  </p:normalViewPr>
  <p:slideViewPr>
    <p:cSldViewPr>
      <p:cViewPr varScale="1">
        <p:scale>
          <a:sx n="80" d="100"/>
          <a:sy n="80" d="100"/>
        </p:scale>
        <p:origin x="-618" y="-84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264" y="615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7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65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BE50F8F-E482-4B7F-BF5F-6367D55837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0CC4A3D-45EF-4F04-A9E3-DB33B759E3AB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741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7 h 1912"/>
              <a:gd name="T4" fmla="*/ 0 w 1588"/>
              <a:gd name="T5" fmla="*/ 2147483647 h 1912"/>
              <a:gd name="T6" fmla="*/ 0 w 1588"/>
              <a:gd name="T7" fmla="*/ 2147483647 h 1912"/>
              <a:gd name="T8" fmla="*/ 0 w 1588"/>
              <a:gd name="T9" fmla="*/ 2147483647 h 1912"/>
              <a:gd name="T10" fmla="*/ 0 w 1588"/>
              <a:gd name="T11" fmla="*/ 2147483647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/>
          </a:extLst>
        </p:spPr>
        <p:txBody>
          <a:bodyPr/>
          <a:lstStyle/>
          <a:p>
            <a:pPr>
              <a:defRPr/>
            </a:pPr>
            <a:endParaRPr lang="uk-UA">
              <a:latin typeface="Tahoma" pitchFamily="34" charset="0"/>
            </a:endParaRP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0F397-5F72-4267-A409-BBBBB0B76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8CAB3-0B4F-44B7-AAC2-E2881405C5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D6F0D-B7AB-48A4-9C99-12ACAE47C1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939DC-9F73-4D1D-A23A-9EBE66EDFB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4671C-C9D2-41B4-8479-E473D91FED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96705-E94F-4E83-85BD-D894CB7FD7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757E0-0139-48BF-B6F9-26D356E9C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7A0BC-D5E2-4692-8E4C-D7232A2C27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D0B96-AD5A-4F29-A76A-077AF0F4DF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F8BE8-463B-4200-AD50-C8B6E3B3B6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B3454-72DF-4717-9DF6-66685222C6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3CDD9-68C8-405F-8D7A-6B30B00AF5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D42E0-39C3-41F2-8E91-976A0937A6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80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80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EE969E85-8BCC-4B38-9A5E-A0B4A845E2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  <p:sldLayoutId id="2147483663" r:id="rId12"/>
    <p:sldLayoutId id="214748366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858838"/>
            <a:ext cx="7772400" cy="4203700"/>
          </a:xfrm>
        </p:spPr>
        <p:txBody>
          <a:bodyPr anchor="ctr" anchorCtr="0">
            <a:spAutoFit/>
          </a:bodyPr>
          <a:lstStyle/>
          <a:p>
            <a:pPr eaLnBrk="1" hangingPunct="1"/>
            <a:r>
              <a:rPr lang="uk-UA" sz="5400" smtClean="0">
                <a:solidFill>
                  <a:srgbClr val="4D4D73"/>
                </a:solidFill>
                <a:latin typeface="Shruti" pitchFamily="2"/>
              </a:rPr>
              <a:t>НАВЧАЛЬНА </a:t>
            </a:r>
            <a:br>
              <a:rPr lang="uk-UA" sz="5400" smtClean="0">
                <a:solidFill>
                  <a:srgbClr val="4D4D73"/>
                </a:solidFill>
                <a:latin typeface="Shruti" pitchFamily="2"/>
              </a:rPr>
            </a:br>
            <a:r>
              <a:rPr lang="uk-UA" sz="5400" smtClean="0">
                <a:solidFill>
                  <a:srgbClr val="4D4D73"/>
                </a:solidFill>
                <a:latin typeface="Shruti" pitchFamily="2"/>
              </a:rPr>
              <a:t>ДИСЦИПЛІНА</a:t>
            </a:r>
            <a:br>
              <a:rPr lang="uk-UA" sz="5400" smtClean="0">
                <a:solidFill>
                  <a:srgbClr val="4D4D73"/>
                </a:solidFill>
                <a:latin typeface="Shruti" pitchFamily="2"/>
              </a:rPr>
            </a:br>
            <a:r>
              <a:rPr lang="uk-UA" sz="5400" smtClean="0">
                <a:solidFill>
                  <a:srgbClr val="FF3300"/>
                </a:solidFill>
                <a:latin typeface="Shruti" pitchFamily="2"/>
              </a:rPr>
              <a:t>“Фінансова діяльність суб’єктів господарювання”  </a:t>
            </a:r>
            <a:endParaRPr lang="ru-RU" sz="5400" smtClean="0">
              <a:solidFill>
                <a:srgbClr val="FF3300"/>
              </a:solidFill>
              <a:latin typeface="Shruti" pitchFamily="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569325" cy="719137"/>
          </a:xfrm>
          <a:solidFill>
            <a:srgbClr val="00B05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uk-UA" sz="1600" b="1" dirty="0">
                <a:effectLst/>
              </a:rPr>
              <a:t>ЗМІСТОВИЙ МОДУЛЬ 1  </a:t>
            </a:r>
            <a:r>
              <a:rPr lang="uk-UA" sz="2200" b="1" dirty="0">
                <a:solidFill>
                  <a:schemeClr val="bg2">
                    <a:lumMod val="75000"/>
                  </a:schemeClr>
                </a:solidFill>
              </a:rPr>
              <a:t>Господарська діяльність підприємств на основі різних джерел фінансування</a:t>
            </a:r>
            <a:endParaRPr lang="ru-RU" sz="22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title"/>
          </p:nvPr>
        </p:nvSpPr>
        <p:spPr>
          <a:xfrm>
            <a:off x="1055688" y="33338"/>
            <a:ext cx="7129462" cy="1268412"/>
          </a:xfrm>
          <a:solidFill>
            <a:srgbClr val="FFFF0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pPr algn="ctr">
              <a:lnSpc>
                <a:spcPts val="3600"/>
              </a:lnSpc>
              <a:defRPr/>
            </a:pPr>
            <a:r>
              <a:rPr lang="uk-UA" sz="4000" dirty="0">
                <a:solidFill>
                  <a:srgbClr val="FF0000"/>
                </a:solidFill>
              </a:rPr>
              <a:t>Загальна характеристика навчальної дисципліни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81253" name="Rectangle 5"/>
          <p:cNvSpPr>
            <a:spLocks noChangeArrowheads="1"/>
          </p:cNvSpPr>
          <p:nvPr/>
        </p:nvSpPr>
        <p:spPr bwMode="auto">
          <a:xfrm>
            <a:off x="827088" y="2420938"/>
            <a:ext cx="7345362" cy="576262"/>
          </a:xfrm>
          <a:prstGeom prst="rect">
            <a:avLst/>
          </a:prstGeom>
          <a:solidFill>
            <a:srgbClr val="000099"/>
          </a:solidFill>
          <a:ln>
            <a:solidFill>
              <a:schemeClr val="bg2">
                <a:lumMod val="75000"/>
              </a:schemeClr>
            </a:solidFill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uk-UA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Тема</a:t>
            </a:r>
            <a:r>
              <a:rPr lang="uk-UA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uk-UA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1</a:t>
            </a:r>
            <a:r>
              <a:rPr lang="uk-UA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uk-UA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 </a:t>
            </a:r>
            <a:r>
              <a:rPr lang="uk-UA" dirty="0">
                <a:latin typeface="Tahoma" pitchFamily="34" charset="0"/>
              </a:rPr>
              <a:t>Основи фінансової діяльності суб'єктів </a:t>
            </a:r>
            <a:r>
              <a:rPr lang="uk-UA" dirty="0">
                <a:latin typeface="Tahoma" pitchFamily="34" charset="0"/>
              </a:rPr>
              <a:t>підприємництва</a:t>
            </a:r>
            <a:endParaRPr lang="uk-UA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1254" name="Rectangle 6"/>
          <p:cNvSpPr>
            <a:spLocks noChangeArrowheads="1"/>
          </p:cNvSpPr>
          <p:nvPr/>
        </p:nvSpPr>
        <p:spPr bwMode="auto">
          <a:xfrm>
            <a:off x="250825" y="3284538"/>
            <a:ext cx="8266113" cy="647700"/>
          </a:xfrm>
          <a:prstGeom prst="rect">
            <a:avLst/>
          </a:prstGeom>
          <a:solidFill>
            <a:srgbClr val="000099"/>
          </a:solidFill>
          <a:ln>
            <a:solidFill>
              <a:schemeClr val="bg2">
                <a:lumMod val="75000"/>
              </a:schemeClr>
            </a:solidFill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uk-UA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Тема 2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-</a:t>
            </a:r>
            <a:r>
              <a:rPr lang="uk-UA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uk-UA" dirty="0">
                <a:latin typeface="Tahoma" pitchFamily="34" charset="0"/>
              </a:rPr>
              <a:t>Особливості фінансування підприємств різних форм організації бізнесу</a:t>
            </a:r>
            <a:endParaRPr lang="uk-UA" b="1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181255" name="Rectangle 7"/>
          <p:cNvSpPr>
            <a:spLocks noChangeArrowheads="1"/>
          </p:cNvSpPr>
          <p:nvPr/>
        </p:nvSpPr>
        <p:spPr bwMode="auto">
          <a:xfrm>
            <a:off x="1116013" y="4221163"/>
            <a:ext cx="6840537" cy="360362"/>
          </a:xfrm>
          <a:prstGeom prst="rect">
            <a:avLst/>
          </a:prstGeom>
          <a:solidFill>
            <a:srgbClr val="000099"/>
          </a:solidFill>
          <a:ln>
            <a:solidFill>
              <a:schemeClr val="bg2">
                <a:lumMod val="75000"/>
              </a:schemeClr>
            </a:solidFill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uk-UA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Тема 3</a:t>
            </a:r>
            <a:r>
              <a:rPr lang="en-US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-</a:t>
            </a:r>
            <a:r>
              <a:rPr lang="uk-UA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uk-UA" dirty="0">
                <a:latin typeface="Tahoma" pitchFamily="34" charset="0"/>
              </a:rPr>
              <a:t>Формування власного капіталу підприємств</a:t>
            </a:r>
            <a:endParaRPr lang="ru-RU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endParaRPr lang="uk-UA" sz="20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1256" name="Rectangle 8"/>
          <p:cNvSpPr>
            <a:spLocks noChangeArrowheads="1"/>
          </p:cNvSpPr>
          <p:nvPr/>
        </p:nvSpPr>
        <p:spPr bwMode="auto">
          <a:xfrm>
            <a:off x="1908175" y="4784725"/>
            <a:ext cx="5688013" cy="361950"/>
          </a:xfrm>
          <a:prstGeom prst="rect">
            <a:avLst/>
          </a:prstGeom>
          <a:solidFill>
            <a:srgbClr val="000099"/>
          </a:solidFill>
          <a:ln>
            <a:solidFill>
              <a:schemeClr val="bg2">
                <a:lumMod val="75000"/>
              </a:schemeClr>
            </a:solidFill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uk-UA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Тема 4 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- </a:t>
            </a:r>
            <a:r>
              <a:rPr lang="uk-UA" dirty="0">
                <a:latin typeface="Tahoma" pitchFamily="34" charset="0"/>
              </a:rPr>
              <a:t>Самофінансування підприємства</a:t>
            </a:r>
            <a:endParaRPr lang="ru-RU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endParaRPr lang="uk-UA" sz="20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1257" name="Rectangle 9"/>
          <p:cNvSpPr>
            <a:spLocks noChangeArrowheads="1"/>
          </p:cNvSpPr>
          <p:nvPr/>
        </p:nvSpPr>
        <p:spPr bwMode="auto">
          <a:xfrm>
            <a:off x="1403350" y="5378450"/>
            <a:ext cx="6408738" cy="358775"/>
          </a:xfrm>
          <a:prstGeom prst="rect">
            <a:avLst/>
          </a:prstGeom>
          <a:solidFill>
            <a:srgbClr val="000099"/>
          </a:solidFill>
          <a:ln>
            <a:solidFill>
              <a:schemeClr val="bg2">
                <a:lumMod val="75000"/>
              </a:schemeClr>
            </a:solidFill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uk-UA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Тема 5 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- </a:t>
            </a:r>
            <a:r>
              <a:rPr lang="uk-UA" dirty="0">
                <a:latin typeface="Tahoma" pitchFamily="34" charset="0"/>
              </a:rPr>
              <a:t>Дивідендна політика підприємства</a:t>
            </a:r>
            <a:endParaRPr lang="uk-UA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1259" name="Rectangle 11"/>
          <p:cNvSpPr>
            <a:spLocks noChangeArrowheads="1"/>
          </p:cNvSpPr>
          <p:nvPr/>
        </p:nvSpPr>
        <p:spPr bwMode="auto">
          <a:xfrm>
            <a:off x="2700338" y="5930900"/>
            <a:ext cx="3743325" cy="682625"/>
          </a:xfrm>
          <a:prstGeom prst="rect">
            <a:avLst/>
          </a:prstGeom>
          <a:solidFill>
            <a:srgbClr val="000099"/>
          </a:solidFill>
          <a:ln>
            <a:solidFill>
              <a:schemeClr val="bg2">
                <a:lumMod val="75000"/>
              </a:schemeClr>
            </a:solidFill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uk-UA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Тема </a:t>
            </a:r>
            <a:r>
              <a:rPr lang="uk-UA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6</a:t>
            </a:r>
            <a:r>
              <a:rPr lang="en-US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- </a:t>
            </a:r>
            <a:r>
              <a:rPr lang="uk-UA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uk-UA" dirty="0">
                <a:latin typeface="Tahoma" pitchFamily="34" charset="0"/>
              </a:rPr>
              <a:t>Позичковий капітал підприємства</a:t>
            </a:r>
            <a:endParaRPr lang="uk-UA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12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125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125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1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81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81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81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1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1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1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build="p" animBg="1"/>
      <p:bldP spid="181252" grpId="0" animBg="1"/>
      <p:bldP spid="181253" grpId="0" animBg="1"/>
      <p:bldP spid="181254" grpId="0" animBg="1"/>
      <p:bldP spid="181255" grpId="0" animBg="1"/>
      <p:bldP spid="181257" grpId="0" animBg="1"/>
      <p:bldP spid="1812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950" y="1700213"/>
            <a:ext cx="8856663" cy="1008062"/>
          </a:xfrm>
          <a:solidFill>
            <a:srgbClr val="00B050"/>
          </a:solidFill>
        </p:spPr>
        <p:txBody>
          <a:bodyPr/>
          <a:lstStyle/>
          <a:p>
            <a:pPr marL="0" indent="0" algn="ctr">
              <a:lnSpc>
                <a:spcPct val="80000"/>
              </a:lnSpc>
              <a:buFontTx/>
              <a:buNone/>
              <a:defRPr/>
            </a:pPr>
            <a:r>
              <a:rPr lang="uk-UA" sz="1800" b="1" dirty="0" smtClean="0">
                <a:solidFill>
                  <a:schemeClr val="hlink"/>
                </a:solidFill>
              </a:rPr>
              <a:t> </a:t>
            </a:r>
            <a:r>
              <a:rPr lang="uk-UA" sz="1800" b="1" dirty="0">
                <a:solidFill>
                  <a:schemeClr val="hlink"/>
                </a:solidFill>
              </a:rPr>
              <a:t>ЗМІСТОВИЙ МОДУЛЬ 2  </a:t>
            </a:r>
            <a:r>
              <a:rPr lang="uk-UA" sz="2200" b="1" dirty="0">
                <a:solidFill>
                  <a:schemeClr val="bg2">
                    <a:lumMod val="75000"/>
                  </a:schemeClr>
                </a:solidFill>
              </a:rPr>
              <a:t>Реорганізаційна, фінансова інвестиційна, </a:t>
            </a:r>
            <a:r>
              <a:rPr lang="uk-UA" sz="2200" b="1" dirty="0" err="1">
                <a:solidFill>
                  <a:schemeClr val="bg2">
                    <a:lumMod val="75000"/>
                  </a:schemeClr>
                </a:solidFill>
              </a:rPr>
              <a:t>зовнішнішньоекономічна</a:t>
            </a:r>
            <a:r>
              <a:rPr lang="uk-UA" sz="2200" b="1" dirty="0">
                <a:solidFill>
                  <a:schemeClr val="bg2">
                    <a:lumMod val="75000"/>
                  </a:schemeClr>
                </a:solidFill>
              </a:rPr>
              <a:t> діяльність підприємств, місце і роль контролінгу та бюджетування</a:t>
            </a:r>
            <a:endParaRPr lang="ru-RU" sz="22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384300"/>
          </a:xfrm>
          <a:solidFill>
            <a:srgbClr val="FFFF0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pPr algn="ctr">
              <a:defRPr/>
            </a:pPr>
            <a:r>
              <a:rPr lang="uk-UA" sz="4000" dirty="0">
                <a:solidFill>
                  <a:srgbClr val="FF0000"/>
                </a:solidFill>
              </a:rPr>
              <a:t>Загальна характеристика навчальної дисципліни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323850" y="2852738"/>
            <a:ext cx="8424863" cy="576262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uk-UA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Тема 7 </a:t>
            </a:r>
            <a:r>
              <a:rPr lang="uk-UA" dirty="0">
                <a:latin typeface="Tahoma" pitchFamily="34" charset="0"/>
              </a:rPr>
              <a:t>Фінансові аспекти реорганізації підприємств</a:t>
            </a:r>
            <a:endParaRPr lang="uk-UA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323850" y="3500438"/>
            <a:ext cx="8424863" cy="649287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uk-UA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Тема 8 </a:t>
            </a:r>
            <a:r>
              <a:rPr lang="uk-UA" dirty="0">
                <a:latin typeface="Tahoma" pitchFamily="34" charset="0"/>
              </a:rPr>
              <a:t>Фінансування спільних інвестицій на основі договорів кооперації</a:t>
            </a:r>
            <a:endParaRPr lang="uk-UA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35526" name="Rectangle 6"/>
          <p:cNvSpPr>
            <a:spLocks noChangeArrowheads="1"/>
          </p:cNvSpPr>
          <p:nvPr/>
        </p:nvSpPr>
        <p:spPr bwMode="auto">
          <a:xfrm>
            <a:off x="314325" y="4267200"/>
            <a:ext cx="8434388" cy="36036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uk-UA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Тема 9 </a:t>
            </a:r>
            <a:r>
              <a:rPr lang="uk-UA" dirty="0">
                <a:latin typeface="Tahoma" pitchFamily="34" charset="0"/>
              </a:rPr>
              <a:t>Фінансова інвестиційна діяльність підприємств</a:t>
            </a:r>
            <a:endParaRPr lang="uk-UA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35527" name="Rectangle 7"/>
          <p:cNvSpPr>
            <a:spLocks noChangeArrowheads="1"/>
          </p:cNvSpPr>
          <p:nvPr/>
        </p:nvSpPr>
        <p:spPr bwMode="auto">
          <a:xfrm>
            <a:off x="323850" y="4795838"/>
            <a:ext cx="8424863" cy="649287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uk-UA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Тема 10 </a:t>
            </a:r>
            <a:r>
              <a:rPr lang="uk-UA" dirty="0">
                <a:latin typeface="Tahoma" pitchFamily="34" charset="0"/>
              </a:rPr>
              <a:t>Фінансова діяльність підприємств у сфері зовнішньоекономічних відносин</a:t>
            </a:r>
            <a:endParaRPr lang="uk-UA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35529" name="Rectangle 9"/>
          <p:cNvSpPr>
            <a:spLocks noChangeArrowheads="1"/>
          </p:cNvSpPr>
          <p:nvPr/>
        </p:nvSpPr>
        <p:spPr bwMode="auto">
          <a:xfrm>
            <a:off x="323850" y="6092825"/>
            <a:ext cx="82296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endParaRPr lang="uk-UA" sz="20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35530" name="Rectangle 10"/>
          <p:cNvSpPr>
            <a:spLocks noChangeArrowheads="1"/>
          </p:cNvSpPr>
          <p:nvPr/>
        </p:nvSpPr>
        <p:spPr bwMode="auto">
          <a:xfrm>
            <a:off x="323850" y="5589588"/>
            <a:ext cx="82296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endParaRPr lang="uk-UA" sz="16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52425" y="5589588"/>
            <a:ext cx="8396288" cy="360362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uk-UA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Тема 11  </a:t>
            </a:r>
            <a:r>
              <a:rPr lang="uk-UA" dirty="0">
                <a:latin typeface="Tahoma" pitchFamily="34" charset="0"/>
              </a:rPr>
              <a:t>Фінансовий </a:t>
            </a:r>
            <a:r>
              <a:rPr lang="uk-UA" dirty="0" err="1">
                <a:latin typeface="Tahoma" pitchFamily="34" charset="0"/>
              </a:rPr>
              <a:t>контролінг</a:t>
            </a:r>
            <a:endParaRPr lang="uk-UA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44488" y="6211888"/>
            <a:ext cx="8404225" cy="360362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uk-UA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Тема 12 </a:t>
            </a:r>
            <a:r>
              <a:rPr lang="uk-UA" dirty="0">
                <a:latin typeface="Tahoma" pitchFamily="34" charset="0"/>
              </a:rPr>
              <a:t>Бюджетування на підприємстві</a:t>
            </a:r>
            <a:endParaRPr lang="uk-UA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355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35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35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235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35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2" grpId="0" build="p" animBg="1"/>
      <p:bldP spid="235523" grpId="0" animBg="1"/>
      <p:bldP spid="235524" grpId="0" animBg="1"/>
      <p:bldP spid="235525" grpId="0" animBg="1"/>
      <p:bldP spid="235526" grpId="0" animBg="1"/>
      <p:bldP spid="235527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>
              <a:defRPr/>
            </a:pPr>
            <a:r>
              <a:rPr lang="uk-UA" dirty="0" smtClean="0"/>
              <a:t>Л</a:t>
            </a:r>
            <a:r>
              <a:rPr lang="en-US" dirty="0" smtClean="0"/>
              <a:t> </a:t>
            </a:r>
            <a:r>
              <a:rPr lang="uk-UA" dirty="0" smtClean="0"/>
              <a:t>І</a:t>
            </a:r>
            <a:r>
              <a:rPr lang="en-US" dirty="0" smtClean="0"/>
              <a:t> </a:t>
            </a:r>
            <a:r>
              <a:rPr lang="uk-UA" dirty="0" smtClean="0"/>
              <a:t>Т</a:t>
            </a:r>
            <a:r>
              <a:rPr lang="en-US" dirty="0" smtClean="0"/>
              <a:t> </a:t>
            </a:r>
            <a:r>
              <a:rPr lang="uk-UA" dirty="0" smtClean="0"/>
              <a:t>Е</a:t>
            </a:r>
            <a:r>
              <a:rPr lang="en-US" dirty="0" smtClean="0"/>
              <a:t> </a:t>
            </a:r>
            <a:r>
              <a:rPr lang="uk-UA" dirty="0" smtClean="0"/>
              <a:t>Р</a:t>
            </a:r>
            <a:r>
              <a:rPr lang="en-US" dirty="0" smtClean="0"/>
              <a:t> </a:t>
            </a:r>
            <a:r>
              <a:rPr lang="uk-UA" dirty="0" smtClean="0"/>
              <a:t>А</a:t>
            </a:r>
            <a:r>
              <a:rPr lang="en-US" dirty="0" smtClean="0"/>
              <a:t> </a:t>
            </a:r>
            <a:r>
              <a:rPr lang="uk-UA" dirty="0" smtClean="0"/>
              <a:t>Т</a:t>
            </a:r>
            <a:r>
              <a:rPr lang="en-US" dirty="0" smtClean="0"/>
              <a:t> </a:t>
            </a:r>
            <a:r>
              <a:rPr lang="uk-UA" dirty="0" smtClean="0"/>
              <a:t>У</a:t>
            </a:r>
            <a:r>
              <a:rPr lang="en-US" dirty="0" smtClean="0"/>
              <a:t> </a:t>
            </a:r>
            <a:r>
              <a:rPr lang="uk-UA" dirty="0" smtClean="0"/>
              <a:t>Р</a:t>
            </a:r>
            <a:r>
              <a:rPr lang="en-US" dirty="0" smtClean="0"/>
              <a:t> </a:t>
            </a:r>
            <a:r>
              <a:rPr lang="uk-UA" dirty="0" smtClean="0"/>
              <a:t>А</a:t>
            </a:r>
            <a:endParaRPr lang="ru-RU" dirty="0"/>
          </a:p>
        </p:txBody>
      </p:sp>
      <p:sp>
        <p:nvSpPr>
          <p:cNvPr id="1843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229600" cy="4752975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>
              <a:defRPr/>
            </a:pPr>
            <a:r>
              <a:rPr lang="uk-UA" sz="2000" dirty="0">
                <a:effectLst/>
              </a:rPr>
              <a:t>1  Господарський Кодекс України// </a:t>
            </a:r>
            <a:r>
              <a:rPr lang="uk-UA" sz="2000" dirty="0" err="1">
                <a:effectLst/>
              </a:rPr>
              <a:t>www.rada.kiev.ua</a:t>
            </a:r>
            <a:endParaRPr lang="ru-RU" sz="2000" dirty="0">
              <a:effectLst/>
            </a:endParaRPr>
          </a:p>
          <a:p>
            <a:pPr>
              <a:defRPr/>
            </a:pPr>
            <a:r>
              <a:rPr lang="uk-UA" sz="2000" dirty="0">
                <a:effectLst/>
              </a:rPr>
              <a:t>2  Про господарські товариства: Закон України від 19 вересня 1991 р.: </a:t>
            </a:r>
            <a:r>
              <a:rPr lang="ru-RU" sz="2000" dirty="0">
                <a:effectLst/>
              </a:rPr>
              <a:t>[</a:t>
            </a:r>
            <a:r>
              <a:rPr lang="uk-UA" sz="2000" dirty="0">
                <a:effectLst/>
              </a:rPr>
              <a:t>Електрон. ресурс</a:t>
            </a:r>
            <a:r>
              <a:rPr lang="ru-RU" sz="2000" dirty="0">
                <a:effectLst/>
              </a:rPr>
              <a:t>]</a:t>
            </a:r>
            <a:r>
              <a:rPr lang="uk-UA" sz="2000" dirty="0">
                <a:effectLst/>
              </a:rPr>
              <a:t>.- Режим доступу: </a:t>
            </a:r>
            <a:r>
              <a:rPr lang="en-US" sz="2000" dirty="0">
                <a:effectLst/>
              </a:rPr>
              <a:t>http</a:t>
            </a:r>
            <a:r>
              <a:rPr lang="uk-UA" sz="2000" dirty="0">
                <a:effectLst/>
              </a:rPr>
              <a:t>: // </a:t>
            </a:r>
            <a:r>
              <a:rPr lang="uk-UA" sz="2000" dirty="0" err="1">
                <a:effectLst/>
              </a:rPr>
              <a:t>www</a:t>
            </a:r>
            <a:r>
              <a:rPr lang="uk-UA" sz="2000" dirty="0">
                <a:effectLst/>
              </a:rPr>
              <a:t>. </a:t>
            </a:r>
            <a:r>
              <a:rPr lang="uk-UA" sz="2000" dirty="0" err="1">
                <a:effectLst/>
              </a:rPr>
              <a:t>rada.kiev.ua</a:t>
            </a:r>
            <a:r>
              <a:rPr lang="uk-UA" sz="2000" dirty="0">
                <a:effectLst/>
              </a:rPr>
              <a:t>.</a:t>
            </a:r>
            <a:endParaRPr lang="ru-RU" sz="2000" dirty="0">
              <a:effectLst/>
            </a:endParaRPr>
          </a:p>
          <a:p>
            <a:pPr>
              <a:defRPr/>
            </a:pPr>
            <a:r>
              <a:rPr lang="uk-UA" sz="2000" dirty="0">
                <a:effectLst/>
              </a:rPr>
              <a:t>3  Про цінні папери і фондову біржу: Закон України від 18 липня 1991 р. : </a:t>
            </a:r>
            <a:r>
              <a:rPr lang="ru-RU" sz="2000" dirty="0">
                <a:effectLst/>
              </a:rPr>
              <a:t>[</a:t>
            </a:r>
            <a:r>
              <a:rPr lang="uk-UA" sz="2000" dirty="0">
                <a:effectLst/>
              </a:rPr>
              <a:t>Електрон. ресурс</a:t>
            </a:r>
            <a:r>
              <a:rPr lang="ru-RU" sz="2000" dirty="0">
                <a:effectLst/>
              </a:rPr>
              <a:t>]</a:t>
            </a:r>
            <a:r>
              <a:rPr lang="uk-UA" sz="2000" dirty="0">
                <a:effectLst/>
              </a:rPr>
              <a:t>.- Режим доступу: </a:t>
            </a:r>
            <a:r>
              <a:rPr lang="en-US" sz="2000" dirty="0">
                <a:effectLst/>
              </a:rPr>
              <a:t>http</a:t>
            </a:r>
            <a:r>
              <a:rPr lang="uk-UA" sz="2000" dirty="0">
                <a:effectLst/>
              </a:rPr>
              <a:t>: // </a:t>
            </a:r>
            <a:r>
              <a:rPr lang="uk-UA" sz="2000" dirty="0" err="1">
                <a:effectLst/>
              </a:rPr>
              <a:t>www</a:t>
            </a:r>
            <a:r>
              <a:rPr lang="uk-UA" sz="2000" dirty="0">
                <a:effectLst/>
              </a:rPr>
              <a:t>. </a:t>
            </a:r>
            <a:r>
              <a:rPr lang="uk-UA" sz="2000" dirty="0" err="1">
                <a:effectLst/>
              </a:rPr>
              <a:t>rada.kiev.ua</a:t>
            </a:r>
            <a:r>
              <a:rPr lang="uk-UA" sz="2000" dirty="0">
                <a:effectLst/>
              </a:rPr>
              <a:t>.</a:t>
            </a:r>
            <a:endParaRPr lang="ru-RU" sz="2000" dirty="0">
              <a:effectLst/>
            </a:endParaRPr>
          </a:p>
          <a:p>
            <a:pPr>
              <a:defRPr/>
            </a:pPr>
            <a:r>
              <a:rPr lang="uk-UA" sz="2000" dirty="0">
                <a:effectLst/>
              </a:rPr>
              <a:t>4  Про банки і банківську діяльність: Закон України від 20 березня 1991 р. : </a:t>
            </a:r>
            <a:r>
              <a:rPr lang="ru-RU" sz="2000" dirty="0">
                <a:effectLst/>
              </a:rPr>
              <a:t>[</a:t>
            </a:r>
            <a:r>
              <a:rPr lang="uk-UA" sz="2000" dirty="0">
                <a:effectLst/>
              </a:rPr>
              <a:t>Електрон. ресурс</a:t>
            </a:r>
            <a:r>
              <a:rPr lang="ru-RU" sz="2000" dirty="0">
                <a:effectLst/>
              </a:rPr>
              <a:t>]</a:t>
            </a:r>
            <a:r>
              <a:rPr lang="uk-UA" sz="2000" dirty="0">
                <a:effectLst/>
              </a:rPr>
              <a:t>.- Режим доступу: </a:t>
            </a:r>
            <a:r>
              <a:rPr lang="en-US" sz="2000" dirty="0">
                <a:effectLst/>
              </a:rPr>
              <a:t>http</a:t>
            </a:r>
            <a:r>
              <a:rPr lang="uk-UA" sz="2000" dirty="0">
                <a:effectLst/>
              </a:rPr>
              <a:t>: // </a:t>
            </a:r>
            <a:r>
              <a:rPr lang="uk-UA" sz="2000" dirty="0" err="1">
                <a:effectLst/>
              </a:rPr>
              <a:t>www</a:t>
            </a:r>
            <a:r>
              <a:rPr lang="uk-UA" sz="2000" dirty="0">
                <a:effectLst/>
              </a:rPr>
              <a:t>. </a:t>
            </a:r>
            <a:r>
              <a:rPr lang="uk-UA" sz="2000" dirty="0" err="1">
                <a:effectLst/>
              </a:rPr>
              <a:t>rada.kiev.ua</a:t>
            </a:r>
            <a:r>
              <a:rPr lang="uk-UA" sz="2000" dirty="0">
                <a:effectLst/>
              </a:rPr>
              <a:t>.</a:t>
            </a:r>
            <a:endParaRPr lang="ru-RU" sz="2000" dirty="0">
              <a:effectLst/>
            </a:endParaRPr>
          </a:p>
          <a:p>
            <a:pPr>
              <a:defRPr/>
            </a:pPr>
            <a:r>
              <a:rPr lang="uk-UA" sz="2000" dirty="0">
                <a:effectLst/>
              </a:rPr>
              <a:t>5  Агентство з питань запобігання банкрутству підприємств. Методика проведення поглибленого аналізу фінансово-господарського стану неплатоспроможних підприємств та організацій: </a:t>
            </a:r>
            <a:r>
              <a:rPr lang="ru-RU" sz="2000" dirty="0">
                <a:effectLst/>
              </a:rPr>
              <a:t>[</a:t>
            </a:r>
            <a:r>
              <a:rPr lang="uk-UA" sz="2000" dirty="0">
                <a:effectLst/>
              </a:rPr>
              <a:t>Текст</a:t>
            </a:r>
            <a:r>
              <a:rPr lang="ru-RU" sz="2000" dirty="0">
                <a:effectLst/>
              </a:rPr>
              <a:t>]</a:t>
            </a:r>
            <a:r>
              <a:rPr lang="uk-UA" sz="2000" dirty="0">
                <a:effectLst/>
              </a:rPr>
              <a:t> // Галицькі контракти.-1997.- № 40.</a:t>
            </a:r>
            <a:endParaRPr lang="ru-RU" sz="2000" dirty="0">
              <a:effectLst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ru-RU" sz="2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3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3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433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4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4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4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4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4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4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4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4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4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4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4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2" grpId="0" animBg="1"/>
      <p:bldP spid="184332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49338"/>
          </a:xfrm>
          <a:solidFill>
            <a:srgbClr val="FFFF00"/>
          </a:solidFill>
        </p:spPr>
        <p:txBody>
          <a:bodyPr/>
          <a:lstStyle/>
          <a:p>
            <a:pPr algn="ctr">
              <a:defRPr/>
            </a:pPr>
            <a:r>
              <a:rPr lang="uk-UA" dirty="0" smtClean="0">
                <a:solidFill>
                  <a:srgbClr val="FF0000"/>
                </a:solidFill>
              </a:rPr>
              <a:t>Л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uk-UA" dirty="0" smtClean="0">
                <a:solidFill>
                  <a:srgbClr val="FF0000"/>
                </a:solidFill>
              </a:rPr>
              <a:t>І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uk-UA" dirty="0" smtClean="0">
                <a:solidFill>
                  <a:srgbClr val="FF0000"/>
                </a:solidFill>
              </a:rPr>
              <a:t>Т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uk-UA" dirty="0" smtClean="0">
                <a:solidFill>
                  <a:srgbClr val="FF0000"/>
                </a:solidFill>
              </a:rPr>
              <a:t>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uk-UA" dirty="0" smtClean="0">
                <a:solidFill>
                  <a:srgbClr val="FF0000"/>
                </a:solidFill>
              </a:rPr>
              <a:t>Р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uk-UA" dirty="0" smtClean="0">
                <a:solidFill>
                  <a:srgbClr val="FF0000"/>
                </a:solidFill>
              </a:rPr>
              <a:t>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uk-UA" dirty="0" smtClean="0">
                <a:solidFill>
                  <a:srgbClr val="FF0000"/>
                </a:solidFill>
              </a:rPr>
              <a:t>Т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uk-UA" dirty="0" smtClean="0">
                <a:solidFill>
                  <a:srgbClr val="FF0000"/>
                </a:solidFill>
              </a:rPr>
              <a:t>У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uk-UA" dirty="0" smtClean="0">
                <a:solidFill>
                  <a:srgbClr val="FF0000"/>
                </a:solidFill>
              </a:rPr>
              <a:t>Р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uk-UA" dirty="0" smtClean="0">
                <a:solidFill>
                  <a:srgbClr val="FF0000"/>
                </a:solidFill>
              </a:rPr>
              <a:t>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80400" cy="4897437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>
              <a:defRPr/>
            </a:pPr>
            <a:r>
              <a:rPr lang="uk-UA" sz="2000" dirty="0" smtClean="0">
                <a:effectLst/>
              </a:rPr>
              <a:t>6   </a:t>
            </a:r>
            <a:r>
              <a:rPr lang="uk-UA" sz="2000" dirty="0" err="1" smtClean="0">
                <a:effectLst/>
              </a:rPr>
              <a:t>Балабанов</a:t>
            </a:r>
            <a:r>
              <a:rPr lang="uk-UA" sz="2000" dirty="0" smtClean="0">
                <a:effectLst/>
              </a:rPr>
              <a:t> И.Т. </a:t>
            </a:r>
            <a:r>
              <a:rPr lang="uk-UA" sz="2000" dirty="0" err="1" smtClean="0">
                <a:effectLst/>
              </a:rPr>
              <a:t>Основы</a:t>
            </a:r>
            <a:r>
              <a:rPr lang="uk-UA" sz="2000" dirty="0" smtClean="0">
                <a:effectLst/>
              </a:rPr>
              <a:t> </a:t>
            </a:r>
            <a:r>
              <a:rPr lang="uk-UA" sz="2000" dirty="0" err="1" smtClean="0">
                <a:effectLst/>
              </a:rPr>
              <a:t>финансового</a:t>
            </a:r>
            <a:r>
              <a:rPr lang="uk-UA" sz="2000" dirty="0" smtClean="0">
                <a:effectLst/>
              </a:rPr>
              <a:t> </a:t>
            </a:r>
            <a:r>
              <a:rPr lang="uk-UA" sz="2000" dirty="0" err="1" smtClean="0">
                <a:effectLst/>
              </a:rPr>
              <a:t>менеджмента</a:t>
            </a:r>
            <a:r>
              <a:rPr lang="uk-UA" sz="2000" dirty="0" smtClean="0">
                <a:effectLst/>
              </a:rPr>
              <a:t>: </a:t>
            </a:r>
            <a:r>
              <a:rPr lang="uk-UA" sz="2000" dirty="0" err="1" smtClean="0">
                <a:effectLst/>
              </a:rPr>
              <a:t>Учебное</a:t>
            </a:r>
            <a:r>
              <a:rPr lang="uk-UA" sz="2000" dirty="0" smtClean="0">
                <a:effectLst/>
              </a:rPr>
              <a:t> </a:t>
            </a:r>
            <a:r>
              <a:rPr lang="uk-UA" sz="2000" dirty="0" err="1" smtClean="0">
                <a:effectLst/>
              </a:rPr>
              <a:t>пособие</a:t>
            </a:r>
            <a:r>
              <a:rPr lang="uk-UA" sz="2000" dirty="0" smtClean="0">
                <a:effectLst/>
              </a:rPr>
              <a:t> </a:t>
            </a:r>
            <a:r>
              <a:rPr lang="ru-RU" sz="2000" dirty="0" smtClean="0">
                <a:effectLst/>
              </a:rPr>
              <a:t>[Текст]</a:t>
            </a:r>
            <a:r>
              <a:rPr lang="uk-UA" sz="2000" dirty="0" smtClean="0">
                <a:effectLst/>
              </a:rPr>
              <a:t>. – М.: </a:t>
            </a:r>
            <a:r>
              <a:rPr lang="uk-UA" sz="2000" dirty="0" err="1" smtClean="0">
                <a:effectLst/>
              </a:rPr>
              <a:t>Финансы</a:t>
            </a:r>
            <a:r>
              <a:rPr lang="uk-UA" sz="2000" dirty="0" smtClean="0">
                <a:effectLst/>
              </a:rPr>
              <a:t> и статистика, 1997.</a:t>
            </a:r>
            <a:endParaRPr lang="ru-RU" sz="2000" dirty="0" smtClean="0">
              <a:effectLst/>
            </a:endParaRPr>
          </a:p>
          <a:p>
            <a:pPr>
              <a:defRPr/>
            </a:pPr>
            <a:r>
              <a:rPr lang="uk-UA" sz="2000" dirty="0" smtClean="0">
                <a:effectLst/>
              </a:rPr>
              <a:t>7  Бланк И.А. </a:t>
            </a:r>
            <a:r>
              <a:rPr lang="uk-UA" sz="2000" dirty="0" err="1" smtClean="0">
                <a:effectLst/>
              </a:rPr>
              <a:t>Инвестиционный</a:t>
            </a:r>
            <a:r>
              <a:rPr lang="uk-UA" sz="2000" dirty="0" smtClean="0">
                <a:effectLst/>
              </a:rPr>
              <a:t> менеджмент: </a:t>
            </a:r>
            <a:r>
              <a:rPr lang="uk-UA" sz="2000" dirty="0" err="1" smtClean="0">
                <a:effectLst/>
              </a:rPr>
              <a:t>Учебный</a:t>
            </a:r>
            <a:r>
              <a:rPr lang="uk-UA" sz="2000" dirty="0" smtClean="0">
                <a:effectLst/>
              </a:rPr>
              <a:t> курс: </a:t>
            </a:r>
            <a:r>
              <a:rPr lang="ru-RU" sz="2000" dirty="0" smtClean="0">
                <a:effectLst/>
              </a:rPr>
              <a:t>[</a:t>
            </a:r>
            <a:r>
              <a:rPr lang="uk-UA" sz="2000" dirty="0" smtClean="0">
                <a:effectLst/>
              </a:rPr>
              <a:t>Текст</a:t>
            </a:r>
            <a:r>
              <a:rPr lang="ru-RU" sz="2000" dirty="0" smtClean="0">
                <a:effectLst/>
              </a:rPr>
              <a:t>]</a:t>
            </a:r>
            <a:r>
              <a:rPr lang="uk-UA" sz="2000" dirty="0" smtClean="0">
                <a:effectLst/>
              </a:rPr>
              <a:t>. - К.: </a:t>
            </a:r>
            <a:r>
              <a:rPr lang="uk-UA" sz="2000" dirty="0" err="1" smtClean="0">
                <a:effectLst/>
              </a:rPr>
              <a:t>Эльга-Н</a:t>
            </a:r>
            <a:r>
              <a:rPr lang="uk-UA" sz="2000" dirty="0" smtClean="0">
                <a:effectLst/>
              </a:rPr>
              <a:t> </a:t>
            </a:r>
            <a:r>
              <a:rPr lang="uk-UA" sz="2000" dirty="0" err="1" smtClean="0">
                <a:effectLst/>
              </a:rPr>
              <a:t>Ника-Центр</a:t>
            </a:r>
            <a:r>
              <a:rPr lang="uk-UA" sz="2000" dirty="0" smtClean="0">
                <a:effectLst/>
              </a:rPr>
              <a:t>, 2001.</a:t>
            </a:r>
            <a:endParaRPr lang="ru-RU" sz="2000" dirty="0" smtClean="0">
              <a:effectLst/>
            </a:endParaRPr>
          </a:p>
          <a:p>
            <a:pPr>
              <a:defRPr/>
            </a:pPr>
            <a:r>
              <a:rPr lang="uk-UA" sz="2000" dirty="0" smtClean="0">
                <a:effectLst/>
              </a:rPr>
              <a:t>8  Терещенко 0.0. Фінансова діяльність суб'єктів </a:t>
            </a:r>
            <a:r>
              <a:rPr lang="uk-UA" sz="2000" dirty="0" err="1" smtClean="0">
                <a:effectLst/>
              </a:rPr>
              <a:t>господарюван-ня</a:t>
            </a:r>
            <a:r>
              <a:rPr lang="uk-UA" sz="2000" dirty="0" smtClean="0">
                <a:effectLst/>
              </a:rPr>
              <a:t>: </a:t>
            </a:r>
            <a:r>
              <a:rPr lang="uk-UA" sz="2000" dirty="0" err="1" smtClean="0">
                <a:effectLst/>
              </a:rPr>
              <a:t>Навч</a:t>
            </a:r>
            <a:r>
              <a:rPr lang="uk-UA" sz="2000" dirty="0" smtClean="0">
                <a:effectLst/>
              </a:rPr>
              <a:t>. </a:t>
            </a:r>
            <a:r>
              <a:rPr lang="uk-UA" sz="2000" dirty="0">
                <a:effectLst/>
              </a:rPr>
              <a:t>п</a:t>
            </a:r>
            <a:r>
              <a:rPr lang="uk-UA" sz="2000" dirty="0" smtClean="0">
                <a:effectLst/>
              </a:rPr>
              <a:t>осібник: </a:t>
            </a:r>
            <a:r>
              <a:rPr lang="ru-RU" sz="2000" dirty="0" smtClean="0">
                <a:effectLst/>
              </a:rPr>
              <a:t>[Текст]</a:t>
            </a:r>
            <a:r>
              <a:rPr lang="uk-UA" sz="2000" dirty="0" smtClean="0">
                <a:effectLst/>
              </a:rPr>
              <a:t>. – К.: КНЕУ, 2003. – 554 с. </a:t>
            </a:r>
            <a:endParaRPr lang="ru-RU" sz="2000" dirty="0" smtClean="0">
              <a:effectLst/>
            </a:endParaRPr>
          </a:p>
          <a:p>
            <a:pPr>
              <a:defRPr/>
            </a:pPr>
            <a:r>
              <a:rPr lang="uk-UA" sz="2000" dirty="0" smtClean="0">
                <a:effectLst/>
              </a:rPr>
              <a:t>9  Терещенко 0.0. Фінансова санація та банкрутство підприємств: </a:t>
            </a:r>
            <a:r>
              <a:rPr lang="uk-UA" sz="2000" dirty="0" err="1" smtClean="0">
                <a:effectLst/>
              </a:rPr>
              <a:t>Навч.посібник</a:t>
            </a:r>
            <a:r>
              <a:rPr lang="uk-UA" sz="2000" dirty="0" smtClean="0">
                <a:effectLst/>
              </a:rPr>
              <a:t>: </a:t>
            </a:r>
            <a:r>
              <a:rPr lang="ru-RU" sz="2000" dirty="0" smtClean="0">
                <a:effectLst/>
              </a:rPr>
              <a:t>[Текст]</a:t>
            </a:r>
            <a:r>
              <a:rPr lang="uk-UA" sz="2000" dirty="0" smtClean="0">
                <a:effectLst/>
              </a:rPr>
              <a:t>.-К.:КНЕУ,2000. </a:t>
            </a:r>
            <a:endParaRPr lang="ru-RU" sz="2000" dirty="0" smtClean="0">
              <a:effectLst/>
            </a:endParaRPr>
          </a:p>
          <a:p>
            <a:pPr>
              <a:defRPr/>
            </a:pPr>
            <a:r>
              <a:rPr lang="uk-UA" sz="2000" dirty="0" smtClean="0">
                <a:effectLst/>
              </a:rPr>
              <a:t>10. Фінанси підприємств: Підручник/ За ред. А.М. </a:t>
            </a:r>
            <a:r>
              <a:rPr lang="uk-UA" sz="2000" dirty="0" err="1" smtClean="0">
                <a:effectLst/>
              </a:rPr>
              <a:t>Поддєрьогіна</a:t>
            </a:r>
            <a:r>
              <a:rPr lang="uk-UA" sz="2000" dirty="0" smtClean="0">
                <a:effectLst/>
              </a:rPr>
              <a:t>: </a:t>
            </a:r>
            <a:r>
              <a:rPr lang="ru-RU" sz="2000" dirty="0" smtClean="0">
                <a:effectLst/>
              </a:rPr>
              <a:t>[Текст]</a:t>
            </a:r>
            <a:r>
              <a:rPr lang="uk-UA" sz="2000" dirty="0" smtClean="0">
                <a:effectLst/>
              </a:rPr>
              <a:t>. - К.: КНЕУ, 2000. </a:t>
            </a:r>
            <a:endParaRPr lang="ru-RU" sz="2000" dirty="0" smtClean="0">
              <a:effectLst/>
            </a:endParaRPr>
          </a:p>
          <a:p>
            <a:pPr>
              <a:defRPr/>
            </a:pPr>
            <a:r>
              <a:rPr lang="uk-UA" sz="2000" dirty="0" smtClean="0">
                <a:effectLst/>
              </a:rPr>
              <a:t>11  Фінансове право: Підручник / Під </a:t>
            </a:r>
            <a:r>
              <a:rPr lang="uk-UA" sz="2000" dirty="0" err="1" smtClean="0">
                <a:effectLst/>
              </a:rPr>
              <a:t>кер</a:t>
            </a:r>
            <a:r>
              <a:rPr lang="uk-UA" sz="2000" dirty="0" smtClean="0">
                <a:effectLst/>
              </a:rPr>
              <a:t>. Л.К. Воронова: </a:t>
            </a:r>
            <a:r>
              <a:rPr lang="ru-RU" sz="2000" dirty="0" smtClean="0">
                <a:effectLst/>
              </a:rPr>
              <a:t>[Текст]</a:t>
            </a:r>
            <a:r>
              <a:rPr lang="uk-UA" sz="2000" dirty="0" smtClean="0">
                <a:effectLst/>
              </a:rPr>
              <a:t>. - Харків: Фірма “</a:t>
            </a:r>
            <a:r>
              <a:rPr lang="uk-UA" sz="2000" dirty="0" err="1" smtClean="0">
                <a:effectLst/>
              </a:rPr>
              <a:t>Консум</a:t>
            </a:r>
            <a:r>
              <a:rPr lang="uk-UA" sz="2000" dirty="0" smtClean="0">
                <a:effectLst/>
              </a:rPr>
              <a:t>”, 1998. – 496 с.</a:t>
            </a:r>
            <a:endParaRPr lang="ru-RU" sz="2000" dirty="0" smtClean="0">
              <a:effectLst/>
            </a:endParaRPr>
          </a:p>
          <a:p>
            <a:pPr>
              <a:defRPr/>
            </a:pPr>
            <a:r>
              <a:rPr lang="uk-UA" sz="2000" dirty="0" smtClean="0">
                <a:effectLst/>
              </a:rPr>
              <a:t>12  Хан М. </a:t>
            </a:r>
            <a:r>
              <a:rPr lang="uk-UA" sz="2000" dirty="0" err="1" smtClean="0">
                <a:effectLst/>
              </a:rPr>
              <a:t>Концепция</a:t>
            </a:r>
            <a:r>
              <a:rPr lang="uk-UA" sz="2000" dirty="0" smtClean="0">
                <a:effectLst/>
              </a:rPr>
              <a:t> </a:t>
            </a:r>
            <a:r>
              <a:rPr lang="uk-UA" sz="2000" dirty="0" err="1" smtClean="0">
                <a:effectLst/>
              </a:rPr>
              <a:t>контроллинга</a:t>
            </a:r>
            <a:r>
              <a:rPr lang="uk-UA" sz="2000" dirty="0" smtClean="0">
                <a:effectLst/>
              </a:rPr>
              <a:t>: </a:t>
            </a:r>
            <a:r>
              <a:rPr lang="ru-RU" sz="2000" dirty="0" smtClean="0">
                <a:effectLst/>
              </a:rPr>
              <a:t>[Текст]</a:t>
            </a:r>
            <a:r>
              <a:rPr lang="uk-UA" sz="2000" dirty="0" smtClean="0">
                <a:effectLst/>
              </a:rPr>
              <a:t>. - М., 1997.</a:t>
            </a:r>
            <a:endParaRPr lang="ru-RU" sz="2000" dirty="0" smtClean="0">
              <a:effectLst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365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36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36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6" grpId="0" animBg="1"/>
      <p:bldP spid="236547" grpId="0" build="p" animBg="1"/>
    </p:bldLst>
  </p:timing>
</p:sld>
</file>

<file path=ppt/theme/theme1.xml><?xml version="1.0" encoding="utf-8"?>
<a:theme xmlns:a="http://schemas.openxmlformats.org/drawingml/2006/main" name="Океан">
  <a:themeElements>
    <a:clrScheme name="Океан 4">
      <a:dk1>
        <a:srgbClr val="003366"/>
      </a:dk1>
      <a:lt1>
        <a:srgbClr val="FFFFFF"/>
      </a:lt1>
      <a:dk2>
        <a:srgbClr val="666699"/>
      </a:dk2>
      <a:lt2>
        <a:srgbClr val="FFFFFF"/>
      </a:lt2>
      <a:accent1>
        <a:srgbClr val="9966FF"/>
      </a:accent1>
      <a:accent2>
        <a:srgbClr val="00CC66"/>
      </a:accent2>
      <a:accent3>
        <a:srgbClr val="B8B8CA"/>
      </a:accent3>
      <a:accent4>
        <a:srgbClr val="DADADA"/>
      </a:accent4>
      <a:accent5>
        <a:srgbClr val="CAB8FF"/>
      </a:accent5>
      <a:accent6>
        <a:srgbClr val="00B95C"/>
      </a:accent6>
      <a:hlink>
        <a:srgbClr val="65C8FF"/>
      </a:hlink>
      <a:folHlink>
        <a:srgbClr val="FFCC99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19280</TotalTime>
  <Words>310</Words>
  <Application>Microsoft Office PowerPoint</Application>
  <PresentationFormat>On-screen Show (4:3)</PresentationFormat>
  <Paragraphs>32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Tahoma</vt:lpstr>
      <vt:lpstr>Arial</vt:lpstr>
      <vt:lpstr>Wingdings</vt:lpstr>
      <vt:lpstr>Shruti</vt:lpstr>
      <vt:lpstr>Times New Roman</vt:lpstr>
      <vt:lpstr>Океан</vt:lpstr>
      <vt:lpstr>Океан</vt:lpstr>
      <vt:lpstr>НАВЧАЛЬНА  ДИСЦИПЛІНА “Фінансова діяльність суб’єктів господарювання”  </vt:lpstr>
      <vt:lpstr>Загальна характеристика навчальної дисципліни</vt:lpstr>
      <vt:lpstr>Загальна характеристика навчальної дисципліни</vt:lpstr>
      <vt:lpstr>Л І Т Е Р А Т У Р А</vt:lpstr>
      <vt:lpstr>Л І Т Е Р А Т У Р А</vt:lpstr>
    </vt:vector>
  </TitlesOfParts>
  <Company>ШОСТКА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Аналіз та шляхи підвищення ефективності витратної політики бюджетної установи</dc:title>
  <dc:creator>ЛУГОВИЙ ОЛЕКСІЙ</dc:creator>
  <cp:lastModifiedBy>EMelnikova</cp:lastModifiedBy>
  <cp:revision>518</cp:revision>
  <cp:lastPrinted>1601-01-01T00:00:00Z</cp:lastPrinted>
  <dcterms:created xsi:type="dcterms:W3CDTF">2009-01-02T09:29:37Z</dcterms:created>
  <dcterms:modified xsi:type="dcterms:W3CDTF">2020-08-31T10:34:11Z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